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1" r:id="rId4"/>
    <p:sldId id="333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3052" autoAdjust="0"/>
  </p:normalViewPr>
  <p:slideViewPr>
    <p:cSldViewPr snapToObjects="1">
      <p:cViewPr>
        <p:scale>
          <a:sx n="75" d="100"/>
          <a:sy n="75" d="100"/>
        </p:scale>
        <p:origin x="-1200" y="-72"/>
      </p:cViewPr>
      <p:guideLst>
        <p:guide orient="horz" pos="2784"/>
        <p:guide pos="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38600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 BK </a:t>
            </a:r>
            <a:r>
              <a:rPr lang="nl-NL" sz="2400" b="1" dirty="0">
                <a:latin typeface="Arial Black" pitchFamily="34" charset="0"/>
              </a:rPr>
              <a:t>deel 2</a:t>
            </a:r>
            <a:endParaRPr lang="nl-NL" sz="2400" b="1" dirty="0" smtClean="0"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6.3 </a:t>
            </a:r>
            <a:r>
              <a:rPr lang="nl-NL" sz="2400" dirty="0" smtClean="0">
                <a:latin typeface="+mn-lt"/>
              </a:rPr>
              <a:t>Grafiek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Grafiek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tekenen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Grafiek tekenen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25" name="Group 1024"/>
          <p:cNvGrpSpPr/>
          <p:nvPr/>
        </p:nvGrpSpPr>
        <p:grpSpPr>
          <a:xfrm>
            <a:off x="6209825" y="1225074"/>
            <a:ext cx="3064829" cy="4612163"/>
            <a:chOff x="5479775" y="1232693"/>
            <a:chExt cx="3064829" cy="461216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9775" y="1752600"/>
              <a:ext cx="2653643" cy="408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889197" y="1609725"/>
              <a:ext cx="1834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bedrag</a:t>
              </a:r>
              <a:r>
                <a:rPr lang="en-US" dirty="0" smtClean="0"/>
                <a:t> in euro’s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89197" y="1232693"/>
              <a:ext cx="26554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HUUR MOUNTAINBIKE</a:t>
              </a:r>
            </a:p>
          </p:txBody>
        </p:sp>
        <p:sp>
          <p:nvSpPr>
            <p:cNvPr id="1024" name="TextBox 1023"/>
            <p:cNvSpPr txBox="1"/>
            <p:nvPr/>
          </p:nvSpPr>
          <p:spPr>
            <a:xfrm>
              <a:off x="6618521" y="5475524"/>
              <a:ext cx="1428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tijd</a:t>
              </a:r>
              <a:r>
                <a:rPr lang="en-US" dirty="0" smtClean="0"/>
                <a:t> in </a:t>
              </a:r>
              <a:r>
                <a:rPr lang="en-US" dirty="0" err="1" smtClean="0"/>
                <a:t>dagen</a:t>
              </a:r>
              <a:endParaRPr lang="en-US" dirty="0" smtClean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09739"/>
            <a:ext cx="5310832" cy="142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027"/>
          <p:cNvSpPr/>
          <p:nvPr/>
        </p:nvSpPr>
        <p:spPr>
          <a:xfrm>
            <a:off x="378768" y="801005"/>
            <a:ext cx="5748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/>
              <a:t>Bij een tabel kun je een </a:t>
            </a:r>
            <a:r>
              <a:rPr lang="nl-NL" sz="2400" dirty="0" smtClean="0"/>
              <a:t>grafiek tekenen.</a:t>
            </a:r>
            <a:endParaRPr lang="en-US" sz="2400" dirty="0"/>
          </a:p>
        </p:txBody>
      </p:sp>
      <p:sp>
        <p:nvSpPr>
          <p:cNvPr id="1029" name="Rectangle 1028"/>
          <p:cNvSpPr/>
          <p:nvPr/>
        </p:nvSpPr>
        <p:spPr>
          <a:xfrm>
            <a:off x="378768" y="3144620"/>
            <a:ext cx="6459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Je tekent dan alle punten uit de tabel </a:t>
            </a:r>
            <a:endParaRPr lang="nl-NL" sz="2400" dirty="0" smtClean="0"/>
          </a:p>
          <a:p>
            <a:r>
              <a:rPr lang="nl-NL" sz="2400" dirty="0" smtClean="0"/>
              <a:t>in </a:t>
            </a:r>
            <a:r>
              <a:rPr lang="nl-NL" sz="2400" dirty="0"/>
              <a:t>een assenstelsel.</a:t>
            </a:r>
            <a:endParaRPr lang="en-US" sz="2400" dirty="0"/>
          </a:p>
        </p:txBody>
      </p:sp>
      <p:sp>
        <p:nvSpPr>
          <p:cNvPr id="1030" name="Rectangle 1029"/>
          <p:cNvSpPr/>
          <p:nvPr/>
        </p:nvSpPr>
        <p:spPr>
          <a:xfrm>
            <a:off x="378767" y="3976302"/>
            <a:ext cx="5831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Daarna teken je een lijn door </a:t>
            </a:r>
            <a:r>
              <a:rPr lang="nl-NL" sz="2400" dirty="0" smtClean="0"/>
              <a:t>de punten</a:t>
            </a:r>
            <a:r>
              <a:rPr lang="nl-NL" sz="2400" dirty="0"/>
              <a:t>.</a:t>
            </a:r>
          </a:p>
          <a:p>
            <a:r>
              <a:rPr lang="nl-NL" sz="2400" dirty="0"/>
              <a:t>Je hebt nu de </a:t>
            </a:r>
            <a:r>
              <a:rPr lang="nl-NL" sz="2400" dirty="0" smtClean="0"/>
              <a:t>grafiek </a:t>
            </a:r>
            <a:r>
              <a:rPr lang="nl-NL" sz="2400" dirty="0"/>
              <a:t>getekend.</a:t>
            </a:r>
            <a:endParaRPr lang="en-US" sz="2400" dirty="0"/>
          </a:p>
        </p:txBody>
      </p:sp>
      <p:sp>
        <p:nvSpPr>
          <p:cNvPr id="1031" name="Oval 1030"/>
          <p:cNvSpPr>
            <a:spLocks noChangeAspect="1"/>
          </p:cNvSpPr>
          <p:nvPr/>
        </p:nvSpPr>
        <p:spPr>
          <a:xfrm>
            <a:off x="6682740" y="4826793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7158357" y="3848100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651909" y="2872740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138160" y="1892380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3" name="Straight Connector 1032"/>
          <p:cNvCxnSpPr/>
          <p:nvPr/>
        </p:nvCxnSpPr>
        <p:spPr>
          <a:xfrm flipV="1">
            <a:off x="6717506" y="1928814"/>
            <a:ext cx="1457325" cy="2928936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2" name="Isosceles Triangle 5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28" grpId="0"/>
      <p:bldP spid="1029" grpId="0"/>
      <p:bldP spid="1030" grpId="0" uiExpand="1" build="p"/>
      <p:bldP spid="1031" grpId="0" animBg="1"/>
      <p:bldP spid="41" grpId="0" animBg="1"/>
      <p:bldP spid="42" grpId="0" animBg="1"/>
      <p:bldP spid="43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508733" y="2900064"/>
            <a:ext cx="8236455" cy="1938636"/>
            <a:chOff x="508734" y="2634667"/>
            <a:chExt cx="7015594" cy="3175128"/>
          </a:xfrm>
        </p:grpSpPr>
        <p:grpSp>
          <p:nvGrpSpPr>
            <p:cNvPr id="87" name="Group 86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89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90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>
              <a:off x="1171011" y="2745655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Grafiek tekenen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Rectangle 5"/>
          <p:cNvSpPr/>
          <p:nvPr/>
        </p:nvSpPr>
        <p:spPr>
          <a:xfrm>
            <a:off x="374413" y="1110594"/>
            <a:ext cx="77230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Opgave</a:t>
            </a:r>
            <a:endParaRPr lang="en-US" sz="2400" i="1" dirty="0"/>
          </a:p>
          <a:p>
            <a:r>
              <a:rPr lang="nl-NL" sz="2400" dirty="0"/>
              <a:t>Kevin is pizzabezorger. Hij verdient € 7,50 per uur.</a:t>
            </a:r>
          </a:p>
          <a:p>
            <a:r>
              <a:rPr lang="nl-NL" sz="2400" dirty="0"/>
              <a:t>Hij krijgt een vast bedrag van 5 euro uit </a:t>
            </a:r>
            <a:r>
              <a:rPr lang="nl-NL" sz="2400" dirty="0" smtClean="0"/>
              <a:t>de </a:t>
            </a:r>
            <a:r>
              <a:rPr lang="en-US" sz="2400" dirty="0" err="1" smtClean="0"/>
              <a:t>fooienpot</a:t>
            </a:r>
            <a:r>
              <a:rPr lang="en-US" sz="2400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464" y="2438400"/>
            <a:ext cx="246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 </a:t>
            </a:r>
            <a:r>
              <a:rPr lang="en-US" sz="2400" dirty="0" err="1"/>
              <a:t>Vul</a:t>
            </a:r>
            <a:r>
              <a:rPr lang="en-US" sz="2400" dirty="0"/>
              <a:t> de </a:t>
            </a:r>
            <a:r>
              <a:rPr lang="en-US" sz="2400" dirty="0" err="1"/>
              <a:t>tabel</a:t>
            </a:r>
            <a:r>
              <a:rPr lang="en-US" sz="2400" dirty="0"/>
              <a:t> in.</a:t>
            </a:r>
          </a:p>
        </p:txBody>
      </p:sp>
      <p:cxnSp>
        <p:nvCxnSpPr>
          <p:cNvPr id="23" name="Rechte verbindingslijn 3"/>
          <p:cNvCxnSpPr/>
          <p:nvPr/>
        </p:nvCxnSpPr>
        <p:spPr>
          <a:xfrm>
            <a:off x="1350057" y="4001555"/>
            <a:ext cx="6950724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4"/>
          <p:cNvCxnSpPr/>
          <p:nvPr/>
        </p:nvCxnSpPr>
        <p:spPr>
          <a:xfrm>
            <a:off x="4183718" y="3506530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5"/>
          <p:cNvCxnSpPr/>
          <p:nvPr/>
        </p:nvCxnSpPr>
        <p:spPr>
          <a:xfrm>
            <a:off x="5026499" y="349749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6"/>
          <p:cNvCxnSpPr/>
          <p:nvPr/>
        </p:nvCxnSpPr>
        <p:spPr>
          <a:xfrm>
            <a:off x="5869281" y="352685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0"/>
          <p:cNvSpPr txBox="1"/>
          <p:nvPr/>
        </p:nvSpPr>
        <p:spPr>
          <a:xfrm>
            <a:off x="4427015" y="3569246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0</a:t>
            </a:r>
            <a:endParaRPr lang="nl-NL" sz="2400" dirty="0"/>
          </a:p>
        </p:txBody>
      </p:sp>
      <p:sp>
        <p:nvSpPr>
          <p:cNvPr id="28" name="1.65"/>
          <p:cNvSpPr txBox="1"/>
          <p:nvPr/>
        </p:nvSpPr>
        <p:spPr>
          <a:xfrm>
            <a:off x="4434340" y="408259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5</a:t>
            </a:r>
            <a:endParaRPr lang="nl-NL" sz="2400" dirty="0"/>
          </a:p>
        </p:txBody>
      </p:sp>
      <p:sp>
        <p:nvSpPr>
          <p:cNvPr id="29" name="1"/>
          <p:cNvSpPr txBox="1"/>
          <p:nvPr/>
        </p:nvSpPr>
        <p:spPr>
          <a:xfrm>
            <a:off x="5269796" y="356924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30" name="2"/>
          <p:cNvSpPr txBox="1"/>
          <p:nvPr/>
        </p:nvSpPr>
        <p:spPr>
          <a:xfrm>
            <a:off x="6112578" y="3569246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</a:t>
            </a:r>
            <a:endParaRPr lang="nl-NL" sz="2400" dirty="0"/>
          </a:p>
        </p:txBody>
      </p:sp>
      <p:cxnSp>
        <p:nvCxnSpPr>
          <p:cNvPr id="32" name="Rechte verbindingslijn 6"/>
          <p:cNvCxnSpPr/>
          <p:nvPr/>
        </p:nvCxnSpPr>
        <p:spPr>
          <a:xfrm>
            <a:off x="6712062" y="3515556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6"/>
          <p:cNvCxnSpPr/>
          <p:nvPr/>
        </p:nvCxnSpPr>
        <p:spPr>
          <a:xfrm>
            <a:off x="7554844" y="3506530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ijs in euros"/>
          <p:cNvSpPr txBox="1"/>
          <p:nvPr/>
        </p:nvSpPr>
        <p:spPr>
          <a:xfrm>
            <a:off x="1350057" y="4043946"/>
            <a:ext cx="2833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 smtClean="0"/>
              <a:t>inkomsten</a:t>
            </a:r>
            <a:r>
              <a:rPr lang="en-US" sz="2400" dirty="0" smtClean="0"/>
              <a:t> in euro’s</a:t>
            </a:r>
            <a:endParaRPr lang="nl-NL" sz="2400" dirty="0"/>
          </a:p>
        </p:txBody>
      </p:sp>
      <p:sp>
        <p:nvSpPr>
          <p:cNvPr id="35" name="Aantal fotos"/>
          <p:cNvSpPr txBox="1"/>
          <p:nvPr/>
        </p:nvSpPr>
        <p:spPr>
          <a:xfrm>
            <a:off x="1350057" y="3524565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 smtClean="0"/>
              <a:t>tijd in uren</a:t>
            </a:r>
            <a:endParaRPr lang="nl-NL" sz="2400" dirty="0"/>
          </a:p>
        </p:txBody>
      </p:sp>
      <p:sp>
        <p:nvSpPr>
          <p:cNvPr id="36" name="1.80"/>
          <p:cNvSpPr txBox="1"/>
          <p:nvPr/>
        </p:nvSpPr>
        <p:spPr>
          <a:xfrm>
            <a:off x="4962414" y="4082594"/>
            <a:ext cx="1040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12,50 </a:t>
            </a:r>
            <a:endParaRPr lang="nl-NL" sz="2400" dirty="0"/>
          </a:p>
        </p:txBody>
      </p:sp>
      <p:sp>
        <p:nvSpPr>
          <p:cNvPr id="37" name="1.95"/>
          <p:cNvSpPr txBox="1"/>
          <p:nvPr/>
        </p:nvSpPr>
        <p:spPr>
          <a:xfrm>
            <a:off x="6026816" y="408259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20</a:t>
            </a:r>
            <a:endParaRPr lang="nl-NL" sz="2400" dirty="0"/>
          </a:p>
        </p:txBody>
      </p:sp>
      <p:sp>
        <p:nvSpPr>
          <p:cNvPr id="38" name="2"/>
          <p:cNvSpPr txBox="1"/>
          <p:nvPr/>
        </p:nvSpPr>
        <p:spPr>
          <a:xfrm>
            <a:off x="6955359" y="3569246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3</a:t>
            </a:r>
            <a:endParaRPr lang="nl-NL" sz="2400" dirty="0"/>
          </a:p>
        </p:txBody>
      </p:sp>
      <p:sp>
        <p:nvSpPr>
          <p:cNvPr id="39" name="2"/>
          <p:cNvSpPr txBox="1"/>
          <p:nvPr/>
        </p:nvSpPr>
        <p:spPr>
          <a:xfrm>
            <a:off x="7722010" y="355794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4</a:t>
            </a:r>
            <a:endParaRPr lang="nl-N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655596" y="4082594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27,50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35608" y="406032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35</a:t>
            </a:r>
          </a:p>
        </p:txBody>
      </p:sp>
      <p:sp>
        <p:nvSpPr>
          <p:cNvPr id="15" name="Word_26-1"/>
          <p:cNvSpPr txBox="1"/>
          <p:nvPr/>
        </p:nvSpPr>
        <p:spPr>
          <a:xfrm>
            <a:off x="3274014" y="4807010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5 </a:t>
            </a:r>
            <a:endParaRPr lang="en-US" dirty="0"/>
          </a:p>
        </p:txBody>
      </p:sp>
      <p:sp>
        <p:nvSpPr>
          <p:cNvPr id="16" name="Word_26-2"/>
          <p:cNvSpPr txBox="1"/>
          <p:nvPr/>
        </p:nvSpPr>
        <p:spPr>
          <a:xfrm>
            <a:off x="3530494" y="4807010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+ </a:t>
            </a:r>
            <a:endParaRPr lang="en-US" dirty="0"/>
          </a:p>
        </p:txBody>
      </p:sp>
      <p:sp>
        <p:nvSpPr>
          <p:cNvPr id="17" name="Word_26-3"/>
          <p:cNvSpPr txBox="1"/>
          <p:nvPr/>
        </p:nvSpPr>
        <p:spPr>
          <a:xfrm>
            <a:off x="3794990" y="4807010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0 </a:t>
            </a:r>
            <a:endParaRPr lang="en-US" dirty="0"/>
          </a:p>
        </p:txBody>
      </p:sp>
      <p:sp>
        <p:nvSpPr>
          <p:cNvPr id="18" name="Word_26-4"/>
          <p:cNvSpPr txBox="1"/>
          <p:nvPr/>
        </p:nvSpPr>
        <p:spPr>
          <a:xfrm>
            <a:off x="4051470" y="4807010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× </a:t>
            </a:r>
            <a:endParaRPr lang="en-US" dirty="0"/>
          </a:p>
        </p:txBody>
      </p:sp>
      <p:sp>
        <p:nvSpPr>
          <p:cNvPr id="19" name="Word_26-5"/>
          <p:cNvSpPr txBox="1"/>
          <p:nvPr/>
        </p:nvSpPr>
        <p:spPr>
          <a:xfrm>
            <a:off x="4315966" y="4807010"/>
            <a:ext cx="68448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7,50 </a:t>
            </a:r>
            <a:endParaRPr lang="en-US" dirty="0"/>
          </a:p>
        </p:txBody>
      </p:sp>
      <p:sp>
        <p:nvSpPr>
          <p:cNvPr id="20" name="Word_26-6"/>
          <p:cNvSpPr txBox="1"/>
          <p:nvPr/>
        </p:nvSpPr>
        <p:spPr>
          <a:xfrm>
            <a:off x="5000449" y="4807010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= </a:t>
            </a:r>
            <a:endParaRPr lang="en-US" dirty="0"/>
          </a:p>
        </p:txBody>
      </p:sp>
      <p:sp>
        <p:nvSpPr>
          <p:cNvPr id="22" name="Word_26-7"/>
          <p:cNvSpPr txBox="1"/>
          <p:nvPr/>
        </p:nvSpPr>
        <p:spPr>
          <a:xfrm>
            <a:off x="5264945" y="4807010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5 </a:t>
            </a:r>
            <a:endParaRPr lang="en-US" dirty="0"/>
          </a:p>
        </p:txBody>
      </p:sp>
      <p:sp>
        <p:nvSpPr>
          <p:cNvPr id="55" name="Word_26-1"/>
          <p:cNvSpPr txBox="1"/>
          <p:nvPr/>
        </p:nvSpPr>
        <p:spPr>
          <a:xfrm>
            <a:off x="4151856" y="5222338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5 </a:t>
            </a:r>
            <a:endParaRPr lang="en-US" dirty="0"/>
          </a:p>
        </p:txBody>
      </p:sp>
      <p:sp>
        <p:nvSpPr>
          <p:cNvPr id="56" name="Word_26-2"/>
          <p:cNvSpPr txBox="1"/>
          <p:nvPr/>
        </p:nvSpPr>
        <p:spPr>
          <a:xfrm>
            <a:off x="4408336" y="522233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+ </a:t>
            </a:r>
            <a:endParaRPr lang="en-US" dirty="0"/>
          </a:p>
        </p:txBody>
      </p:sp>
      <p:sp>
        <p:nvSpPr>
          <p:cNvPr id="57" name="Word_26-3"/>
          <p:cNvSpPr txBox="1"/>
          <p:nvPr/>
        </p:nvSpPr>
        <p:spPr>
          <a:xfrm>
            <a:off x="4672832" y="5222338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1 </a:t>
            </a:r>
            <a:endParaRPr lang="en-US" dirty="0"/>
          </a:p>
        </p:txBody>
      </p:sp>
      <p:sp>
        <p:nvSpPr>
          <p:cNvPr id="58" name="Word_26-4"/>
          <p:cNvSpPr txBox="1"/>
          <p:nvPr/>
        </p:nvSpPr>
        <p:spPr>
          <a:xfrm>
            <a:off x="4929312" y="522233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× </a:t>
            </a:r>
            <a:endParaRPr lang="en-US" dirty="0"/>
          </a:p>
        </p:txBody>
      </p:sp>
      <p:sp>
        <p:nvSpPr>
          <p:cNvPr id="59" name="Word_26-5"/>
          <p:cNvSpPr txBox="1"/>
          <p:nvPr/>
        </p:nvSpPr>
        <p:spPr>
          <a:xfrm>
            <a:off x="5193808" y="5222338"/>
            <a:ext cx="68448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7,50 </a:t>
            </a:r>
            <a:endParaRPr lang="en-US" dirty="0"/>
          </a:p>
        </p:txBody>
      </p:sp>
      <p:sp>
        <p:nvSpPr>
          <p:cNvPr id="60" name="Word_26-6"/>
          <p:cNvSpPr txBox="1"/>
          <p:nvPr/>
        </p:nvSpPr>
        <p:spPr>
          <a:xfrm>
            <a:off x="5878291" y="522233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= </a:t>
            </a:r>
            <a:endParaRPr lang="en-US" dirty="0"/>
          </a:p>
        </p:txBody>
      </p:sp>
      <p:sp>
        <p:nvSpPr>
          <p:cNvPr id="61" name="Word_26-7"/>
          <p:cNvSpPr txBox="1"/>
          <p:nvPr/>
        </p:nvSpPr>
        <p:spPr>
          <a:xfrm>
            <a:off x="6142787" y="5222338"/>
            <a:ext cx="85600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12,50 </a:t>
            </a:r>
            <a:endParaRPr lang="en-US" dirty="0"/>
          </a:p>
        </p:txBody>
      </p:sp>
      <p:sp>
        <p:nvSpPr>
          <p:cNvPr id="63" name="Word_26-1"/>
          <p:cNvSpPr txBox="1"/>
          <p:nvPr/>
        </p:nvSpPr>
        <p:spPr>
          <a:xfrm>
            <a:off x="4944701" y="5610035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5 </a:t>
            </a:r>
            <a:endParaRPr lang="en-US" dirty="0"/>
          </a:p>
        </p:txBody>
      </p:sp>
      <p:sp>
        <p:nvSpPr>
          <p:cNvPr id="64" name="Word_26-2"/>
          <p:cNvSpPr txBox="1"/>
          <p:nvPr/>
        </p:nvSpPr>
        <p:spPr>
          <a:xfrm>
            <a:off x="5201181" y="5610035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+ </a:t>
            </a:r>
            <a:endParaRPr lang="en-US" dirty="0"/>
          </a:p>
        </p:txBody>
      </p:sp>
      <p:sp>
        <p:nvSpPr>
          <p:cNvPr id="65" name="Word_26-3"/>
          <p:cNvSpPr txBox="1"/>
          <p:nvPr/>
        </p:nvSpPr>
        <p:spPr>
          <a:xfrm>
            <a:off x="5465677" y="5610035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2 </a:t>
            </a:r>
            <a:endParaRPr lang="en-US" dirty="0"/>
          </a:p>
        </p:txBody>
      </p:sp>
      <p:sp>
        <p:nvSpPr>
          <p:cNvPr id="66" name="Word_26-4"/>
          <p:cNvSpPr txBox="1"/>
          <p:nvPr/>
        </p:nvSpPr>
        <p:spPr>
          <a:xfrm>
            <a:off x="5722157" y="5610035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× </a:t>
            </a:r>
            <a:endParaRPr lang="en-US" dirty="0"/>
          </a:p>
        </p:txBody>
      </p:sp>
      <p:sp>
        <p:nvSpPr>
          <p:cNvPr id="67" name="Word_26-5"/>
          <p:cNvSpPr txBox="1"/>
          <p:nvPr/>
        </p:nvSpPr>
        <p:spPr>
          <a:xfrm>
            <a:off x="5986653" y="5610035"/>
            <a:ext cx="68448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7,50 </a:t>
            </a:r>
            <a:endParaRPr lang="en-US" dirty="0"/>
          </a:p>
        </p:txBody>
      </p:sp>
      <p:sp>
        <p:nvSpPr>
          <p:cNvPr id="68" name="Word_26-6"/>
          <p:cNvSpPr txBox="1"/>
          <p:nvPr/>
        </p:nvSpPr>
        <p:spPr>
          <a:xfrm>
            <a:off x="6671136" y="5610035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= </a:t>
            </a:r>
            <a:endParaRPr lang="en-US" dirty="0"/>
          </a:p>
        </p:txBody>
      </p:sp>
      <p:sp>
        <p:nvSpPr>
          <p:cNvPr id="69" name="Word_26-7"/>
          <p:cNvSpPr txBox="1"/>
          <p:nvPr/>
        </p:nvSpPr>
        <p:spPr>
          <a:xfrm>
            <a:off x="6935632" y="5610035"/>
            <a:ext cx="42800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20 </a:t>
            </a:r>
            <a:endParaRPr lang="en-US" dirty="0"/>
          </a:p>
        </p:txBody>
      </p:sp>
      <p:sp>
        <p:nvSpPr>
          <p:cNvPr id="71" name="Word_26-1"/>
          <p:cNvSpPr txBox="1"/>
          <p:nvPr/>
        </p:nvSpPr>
        <p:spPr>
          <a:xfrm>
            <a:off x="5560022" y="5947778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5 </a:t>
            </a:r>
            <a:endParaRPr lang="en-US" dirty="0"/>
          </a:p>
        </p:txBody>
      </p:sp>
      <p:sp>
        <p:nvSpPr>
          <p:cNvPr id="72" name="Word_26-2"/>
          <p:cNvSpPr txBox="1"/>
          <p:nvPr/>
        </p:nvSpPr>
        <p:spPr>
          <a:xfrm>
            <a:off x="5816502" y="594777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+ </a:t>
            </a:r>
            <a:endParaRPr lang="en-US" dirty="0"/>
          </a:p>
        </p:txBody>
      </p:sp>
      <p:sp>
        <p:nvSpPr>
          <p:cNvPr id="73" name="Word_26-3"/>
          <p:cNvSpPr txBox="1"/>
          <p:nvPr/>
        </p:nvSpPr>
        <p:spPr>
          <a:xfrm>
            <a:off x="6080998" y="5947778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3 </a:t>
            </a:r>
            <a:endParaRPr lang="en-US" dirty="0"/>
          </a:p>
        </p:txBody>
      </p:sp>
      <p:sp>
        <p:nvSpPr>
          <p:cNvPr id="74" name="Word_26-4"/>
          <p:cNvSpPr txBox="1"/>
          <p:nvPr/>
        </p:nvSpPr>
        <p:spPr>
          <a:xfrm>
            <a:off x="6337478" y="594777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× </a:t>
            </a:r>
            <a:endParaRPr lang="en-US" dirty="0"/>
          </a:p>
        </p:txBody>
      </p:sp>
      <p:sp>
        <p:nvSpPr>
          <p:cNvPr id="75" name="Word_26-5"/>
          <p:cNvSpPr txBox="1"/>
          <p:nvPr/>
        </p:nvSpPr>
        <p:spPr>
          <a:xfrm>
            <a:off x="6601974" y="5947778"/>
            <a:ext cx="68448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7,50 </a:t>
            </a:r>
            <a:endParaRPr lang="en-US" dirty="0"/>
          </a:p>
        </p:txBody>
      </p:sp>
      <p:sp>
        <p:nvSpPr>
          <p:cNvPr id="76" name="Word_26-6"/>
          <p:cNvSpPr txBox="1"/>
          <p:nvPr/>
        </p:nvSpPr>
        <p:spPr>
          <a:xfrm>
            <a:off x="7286457" y="5947778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= </a:t>
            </a:r>
            <a:endParaRPr lang="en-US" dirty="0"/>
          </a:p>
        </p:txBody>
      </p:sp>
      <p:sp>
        <p:nvSpPr>
          <p:cNvPr id="77" name="Word_26-7"/>
          <p:cNvSpPr txBox="1"/>
          <p:nvPr/>
        </p:nvSpPr>
        <p:spPr>
          <a:xfrm>
            <a:off x="7550953" y="5947778"/>
            <a:ext cx="85600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27,50 </a:t>
            </a:r>
            <a:endParaRPr lang="en-US" dirty="0"/>
          </a:p>
        </p:txBody>
      </p:sp>
      <p:sp>
        <p:nvSpPr>
          <p:cNvPr id="79" name="Word_26-1"/>
          <p:cNvSpPr txBox="1"/>
          <p:nvPr/>
        </p:nvSpPr>
        <p:spPr>
          <a:xfrm>
            <a:off x="6671136" y="6339941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5 </a:t>
            </a:r>
            <a:endParaRPr lang="en-US" dirty="0"/>
          </a:p>
        </p:txBody>
      </p:sp>
      <p:sp>
        <p:nvSpPr>
          <p:cNvPr id="80" name="Word_26-2"/>
          <p:cNvSpPr txBox="1"/>
          <p:nvPr/>
        </p:nvSpPr>
        <p:spPr>
          <a:xfrm>
            <a:off x="6927616" y="6339941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+ </a:t>
            </a:r>
            <a:endParaRPr lang="en-US" dirty="0"/>
          </a:p>
        </p:txBody>
      </p:sp>
      <p:sp>
        <p:nvSpPr>
          <p:cNvPr id="81" name="Word_26-3"/>
          <p:cNvSpPr txBox="1"/>
          <p:nvPr/>
        </p:nvSpPr>
        <p:spPr>
          <a:xfrm>
            <a:off x="7192112" y="6339941"/>
            <a:ext cx="25648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82" name="Word_26-4"/>
          <p:cNvSpPr txBox="1"/>
          <p:nvPr/>
        </p:nvSpPr>
        <p:spPr>
          <a:xfrm>
            <a:off x="7448592" y="6339941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× </a:t>
            </a:r>
            <a:endParaRPr lang="en-US" dirty="0"/>
          </a:p>
        </p:txBody>
      </p:sp>
      <p:sp>
        <p:nvSpPr>
          <p:cNvPr id="83" name="Word_26-5"/>
          <p:cNvSpPr txBox="1"/>
          <p:nvPr/>
        </p:nvSpPr>
        <p:spPr>
          <a:xfrm>
            <a:off x="7713088" y="6339941"/>
            <a:ext cx="68448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7,50 </a:t>
            </a:r>
            <a:endParaRPr lang="en-US" dirty="0"/>
          </a:p>
        </p:txBody>
      </p:sp>
      <p:sp>
        <p:nvSpPr>
          <p:cNvPr id="84" name="Word_26-6"/>
          <p:cNvSpPr txBox="1"/>
          <p:nvPr/>
        </p:nvSpPr>
        <p:spPr>
          <a:xfrm>
            <a:off x="8397571" y="6339941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smtClean="0"/>
              <a:t>= </a:t>
            </a:r>
            <a:endParaRPr lang="en-US" dirty="0"/>
          </a:p>
        </p:txBody>
      </p:sp>
      <p:sp>
        <p:nvSpPr>
          <p:cNvPr id="85" name="Word_26-7"/>
          <p:cNvSpPr txBox="1"/>
          <p:nvPr/>
        </p:nvSpPr>
        <p:spPr>
          <a:xfrm>
            <a:off x="8662067" y="6339941"/>
            <a:ext cx="42800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en-US" dirty="0" smtClean="0"/>
              <a:t>35 </a:t>
            </a:r>
            <a:endParaRPr lang="en-US" dirty="0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809375" y="338621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809375" y="404394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xtBox 43"/>
          <p:cNvSpPr txBox="1"/>
          <p:nvPr/>
        </p:nvSpPr>
        <p:spPr>
          <a:xfrm>
            <a:off x="1350057" y="3097389"/>
            <a:ext cx="2552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INKOMSTEN KEVIN</a:t>
            </a:r>
          </a:p>
        </p:txBody>
      </p:sp>
      <p:grpSp>
        <p:nvGrpSpPr>
          <p:cNvPr id="9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95" name="Isosceles Triangle 9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6" name="Isosceles Triangle 9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9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9819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8" grpId="0"/>
      <p:bldP spid="36" grpId="0"/>
      <p:bldP spid="37" grpId="0"/>
      <p:bldP spid="10" grpId="0"/>
      <p:bldP spid="11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2" grpId="0"/>
      <p:bldP spid="22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91" grpId="0" animBg="1"/>
      <p:bldP spid="92" grpId="0" animBg="1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5636203" y="1793323"/>
            <a:ext cx="3473028" cy="4836077"/>
            <a:chOff x="508734" y="2634667"/>
            <a:chExt cx="7015594" cy="3175128"/>
          </a:xfrm>
        </p:grpSpPr>
        <p:grpSp>
          <p:nvGrpSpPr>
            <p:cNvPr id="70" name="Group 69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72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3" name="Wit vierkant"/>
              <p:cNvSpPr/>
              <p:nvPr/>
            </p:nvSpPr>
            <p:spPr>
              <a:xfrm>
                <a:off x="921964" y="4018193"/>
                <a:ext cx="7715350" cy="131892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1" name="Straight Connector 70"/>
            <p:cNvCxnSpPr/>
            <p:nvPr/>
          </p:nvCxnSpPr>
          <p:spPr>
            <a:xfrm>
              <a:off x="1960502" y="2634667"/>
              <a:ext cx="0" cy="3013495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Oval 73"/>
          <p:cNvSpPr>
            <a:spLocks noChangeAspect="1"/>
          </p:cNvSpPr>
          <p:nvPr/>
        </p:nvSpPr>
        <p:spPr>
          <a:xfrm>
            <a:off x="5936844" y="223752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5936844" y="296715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1" name="Group 30"/>
          <p:cNvGrpSpPr/>
          <p:nvPr/>
        </p:nvGrpSpPr>
        <p:grpSpPr>
          <a:xfrm>
            <a:off x="6421124" y="1828801"/>
            <a:ext cx="2722876" cy="4612163"/>
            <a:chOff x="5479775" y="1232693"/>
            <a:chExt cx="2722876" cy="4612163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9775" y="1752600"/>
              <a:ext cx="2653643" cy="408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5889197" y="1609725"/>
              <a:ext cx="1834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bedrag</a:t>
              </a:r>
              <a:r>
                <a:rPr lang="en-US" dirty="0" smtClean="0"/>
                <a:t> in euro’s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89197" y="1232693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INKOMSTEN KEVIN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97562" y="547552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tijd</a:t>
              </a:r>
              <a:r>
                <a:rPr lang="en-US" dirty="0" smtClean="0"/>
                <a:t> in </a:t>
              </a:r>
              <a:r>
                <a:rPr lang="en-US" dirty="0" err="1" smtClean="0"/>
                <a:t>uren</a:t>
              </a:r>
              <a:endParaRPr lang="en-US" dirty="0" smtClean="0"/>
            </a:p>
          </p:txBody>
        </p: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Grafiek tekenen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805" y="1219717"/>
            <a:ext cx="6636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b </a:t>
            </a:r>
            <a:r>
              <a:rPr lang="en-US" sz="2400" dirty="0" err="1" smtClean="0"/>
              <a:t>Teken</a:t>
            </a:r>
            <a:r>
              <a:rPr lang="en-US" sz="2400" dirty="0" smtClean="0"/>
              <a:t> de </a:t>
            </a:r>
            <a:r>
              <a:rPr lang="en-US" sz="2400" dirty="0" err="1" smtClean="0"/>
              <a:t>grafiek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 de </a:t>
            </a:r>
            <a:r>
              <a:rPr lang="en-US" sz="2400" dirty="0" err="1" smtClean="0"/>
              <a:t>inkomsten</a:t>
            </a:r>
            <a:r>
              <a:rPr lang="en-US" sz="2400" dirty="0" smtClean="0"/>
              <a:t> van Kevin.</a:t>
            </a:r>
            <a:endParaRPr lang="en-US" sz="2400" dirty="0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6894039" y="5430520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7374419" y="4709002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7864927" y="3962242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8837606" y="2501744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6917851" y="2534207"/>
            <a:ext cx="1956331" cy="294608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05" y="1828801"/>
            <a:ext cx="5374195" cy="91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372632" y="2776579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Aanpak</a:t>
            </a:r>
            <a:endParaRPr lang="en-US" sz="2400" i="1" dirty="0" smtClean="0"/>
          </a:p>
        </p:txBody>
      </p:sp>
      <p:sp>
        <p:nvSpPr>
          <p:cNvPr id="68" name="Rectangle 67"/>
          <p:cNvSpPr/>
          <p:nvPr/>
        </p:nvSpPr>
        <p:spPr>
          <a:xfrm>
            <a:off x="350464" y="3240626"/>
            <a:ext cx="78073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b </a:t>
            </a:r>
            <a:r>
              <a:rPr lang="nl-NL" sz="2400" dirty="0"/>
              <a:t>Teken de punten uit de tabel </a:t>
            </a:r>
            <a:endParaRPr lang="nl-NL" sz="2400" dirty="0" smtClean="0"/>
          </a:p>
          <a:p>
            <a:pPr>
              <a:tabLst>
                <a:tab pos="228600" algn="l"/>
                <a:tab pos="292100" algn="l"/>
              </a:tabLst>
            </a:pPr>
            <a:r>
              <a:rPr lang="nl-NL" sz="2400" dirty="0"/>
              <a:t>	</a:t>
            </a:r>
            <a:r>
              <a:rPr lang="nl-NL" sz="2400" dirty="0" smtClean="0"/>
              <a:t>	in </a:t>
            </a:r>
            <a:r>
              <a:rPr lang="nl-NL" sz="2400" dirty="0"/>
              <a:t>het assenstelsel.</a:t>
            </a:r>
          </a:p>
          <a:p>
            <a:pPr>
              <a:tabLst>
                <a:tab pos="228600" algn="l"/>
                <a:tab pos="292100" algn="l"/>
              </a:tabLst>
            </a:pPr>
            <a:r>
              <a:rPr lang="nl-NL" sz="2400" dirty="0"/>
              <a:t>	</a:t>
            </a:r>
            <a:r>
              <a:rPr lang="nl-NL" sz="2400" dirty="0" smtClean="0"/>
              <a:t>	Teken </a:t>
            </a:r>
            <a:r>
              <a:rPr lang="nl-NL" sz="2400" dirty="0"/>
              <a:t>een rechte lijn </a:t>
            </a:r>
            <a:endParaRPr lang="nl-NL" sz="2400" dirty="0" smtClean="0"/>
          </a:p>
          <a:p>
            <a:pPr>
              <a:tabLst>
                <a:tab pos="228600" algn="l"/>
                <a:tab pos="292100" algn="l"/>
                <a:tab pos="342900" algn="l"/>
              </a:tabLst>
            </a:pPr>
            <a:r>
              <a:rPr lang="nl-NL" sz="2400" dirty="0"/>
              <a:t>	</a:t>
            </a:r>
            <a:r>
              <a:rPr lang="nl-NL" sz="2400" dirty="0" smtClean="0"/>
              <a:t>	door </a:t>
            </a:r>
            <a:r>
              <a:rPr lang="nl-NL" sz="2400" dirty="0"/>
              <a:t>de punten.</a:t>
            </a:r>
            <a:endParaRPr lang="en-US" sz="2400" dirty="0"/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5936844" y="369679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5936844" y="4426422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l 77"/>
          <p:cNvSpPr>
            <a:spLocks noChangeAspect="1"/>
          </p:cNvSpPr>
          <p:nvPr/>
        </p:nvSpPr>
        <p:spPr>
          <a:xfrm>
            <a:off x="5936844" y="515605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Oval 78"/>
          <p:cNvSpPr>
            <a:spLocks noChangeAspect="1"/>
          </p:cNvSpPr>
          <p:nvPr/>
        </p:nvSpPr>
        <p:spPr>
          <a:xfrm>
            <a:off x="5936844" y="588568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378768" y="4971775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8353877" y="3219292"/>
            <a:ext cx="73152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4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44" grpId="0" animBg="1"/>
      <p:bldP spid="45" grpId="0" animBg="1"/>
      <p:bldP spid="46" grpId="0" animBg="1"/>
      <p:bldP spid="47" grpId="0" animBg="1"/>
      <p:bldP spid="67" grpId="0"/>
      <p:bldP spid="68" grpId="0" uiExpand="1" build="p"/>
      <p:bldP spid="76" grpId="0" animBg="1"/>
      <p:bldP spid="77" grpId="0" animBg="1"/>
      <p:bldP spid="78" grpId="0" animBg="1"/>
      <p:bldP spid="79" grpId="0" animBg="1"/>
      <p:bldP spid="16" grpId="0"/>
      <p:bldP spid="80" grpId="0" animBg="1"/>
      <p:bldP spid="81" grpId="0"/>
      <p:bldP spid="35" grpId="0" animBg="1"/>
    </p:bldLst>
  </p:timing>
</p:sld>
</file>

<file path=ppt/theme/theme1.xml><?xml version="1.0" encoding="utf-8"?>
<a:theme xmlns:a="http://schemas.openxmlformats.org/drawingml/2006/main" name="PP_1BK2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PP_1BK2_MacroEnabled</Template>
  <TotalTime>66</TotalTime>
  <Words>205</Words>
  <Application>Microsoft Office PowerPoint</Application>
  <PresentationFormat>Diavoorstelling (4:3)</PresentationFormat>
  <Paragraphs>93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PP_1BK2_MacroEnabled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Rentenaar, H.R.</cp:lastModifiedBy>
  <cp:revision>9</cp:revision>
  <dcterms:created xsi:type="dcterms:W3CDTF">2015-02-01T15:02:14Z</dcterms:created>
  <dcterms:modified xsi:type="dcterms:W3CDTF">2017-02-07T08:01:11Z</dcterms:modified>
</cp:coreProperties>
</file>